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70" r:id="rId4"/>
    <p:sldId id="273" r:id="rId5"/>
    <p:sldId id="269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1900F-E982-4B03-94C8-22281DCE5E9D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07F67-A609-42EA-824C-2D17F4938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4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07F67-A609-42EA-824C-2D17F493868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65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D1EA-773A-4D8A-95FC-87428832C5E7}" type="datetimeFigureOut">
              <a:rPr lang="en-US" smtClean="0"/>
              <a:pPr/>
              <a:t>10/26/20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258B-5BEE-4BA2-9B54-9371D27BE4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51188"/>
            <a:ext cx="7772400" cy="1470025"/>
          </a:xfrm>
        </p:spPr>
        <p:txBody>
          <a:bodyPr/>
          <a:lstStyle/>
          <a:p>
            <a:r>
              <a:rPr lang="en-US" sz="2400" b="1" dirty="0"/>
              <a:t>Social Media Report </a:t>
            </a:r>
            <a:br>
              <a:rPr lang="en-US" sz="2400" b="1" dirty="0"/>
            </a:br>
            <a:r>
              <a:rPr lang="en-US" sz="2400" b="1" dirty="0"/>
              <a:t>November 2018 – July 2019</a:t>
            </a:r>
            <a:br>
              <a:rPr lang="en-US" dirty="0"/>
            </a:br>
            <a:endParaRPr lang="en-US" sz="1800" b="1" dirty="0"/>
          </a:p>
        </p:txBody>
      </p:sp>
      <p:pic>
        <p:nvPicPr>
          <p:cNvPr id="4" name="Picture 3" descr="MOB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6096000"/>
            <a:ext cx="4059601" cy="48154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163748"/>
            <a:ext cx="7010400" cy="80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Wage Theft Social Media Overview</a:t>
            </a:r>
            <a:br>
              <a:rPr lang="en-US" sz="2400" dirty="0"/>
            </a:br>
            <a:r>
              <a:rPr lang="en-US" sz="2000" b="1" dirty="0"/>
              <a:t>Paid social November 2018 – July 2019</a:t>
            </a:r>
          </a:p>
        </p:txBody>
      </p:sp>
      <p:pic>
        <p:nvPicPr>
          <p:cNvPr id="5" name="Picture 4" descr="MOB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96000"/>
            <a:ext cx="4059601" cy="48154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3203"/>
              </p:ext>
            </p:extLst>
          </p:nvPr>
        </p:nvGraphicFramePr>
        <p:xfrm>
          <a:off x="457200" y="1676400"/>
          <a:ext cx="8077200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Impressions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Reach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Link Clicks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1,890,738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259,771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6.26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9,368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39280"/>
              </p:ext>
            </p:extLst>
          </p:nvPr>
        </p:nvGraphicFramePr>
        <p:xfrm>
          <a:off x="2514600" y="3429000"/>
          <a:ext cx="484632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Amount Spent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Avg. CPC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Avg. CTR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$15,598.76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$1.60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33CC"/>
                          </a:solidFill>
                        </a:rPr>
                        <a:t>0.50%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Wage Theft Social Media</a:t>
            </a:r>
            <a:br>
              <a:rPr lang="en-US" sz="2400" dirty="0"/>
            </a:br>
            <a:r>
              <a:rPr lang="en-US" sz="2000" b="1" dirty="0"/>
              <a:t>Results by Industry</a:t>
            </a:r>
          </a:p>
        </p:txBody>
      </p:sp>
      <p:pic>
        <p:nvPicPr>
          <p:cNvPr id="5" name="Picture 4" descr="MOB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223" y="6127376"/>
            <a:ext cx="4059601" cy="48154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2C1C3C-443D-4D27-A269-B95344380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95217"/>
              </p:ext>
            </p:extLst>
          </p:nvPr>
        </p:nvGraphicFramePr>
        <p:xfrm>
          <a:off x="251012" y="888936"/>
          <a:ext cx="8686800" cy="5238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1599">
                  <a:extLst>
                    <a:ext uri="{9D8B030D-6E8A-4147-A177-3AD203B41FA5}">
                      <a16:colId xmlns:a16="http://schemas.microsoft.com/office/drawing/2014/main" val="3959897560"/>
                    </a:ext>
                  </a:extLst>
                </a:gridCol>
                <a:gridCol w="1743121">
                  <a:extLst>
                    <a:ext uri="{9D8B030D-6E8A-4147-A177-3AD203B41FA5}">
                      <a16:colId xmlns:a16="http://schemas.microsoft.com/office/drawing/2014/main" val="3780306697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42700241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5784744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311376129"/>
                    </a:ext>
                  </a:extLst>
                </a:gridCol>
              </a:tblGrid>
              <a:tr h="472661">
                <a:tc>
                  <a:txBody>
                    <a:bodyPr/>
                    <a:lstStyle/>
                    <a:p>
                      <a:r>
                        <a:rPr lang="en-US" dirty="0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 Clicks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391387"/>
                  </a:ext>
                </a:extLst>
              </a:tr>
              <a:tr h="3025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431006"/>
                  </a:ext>
                </a:extLst>
              </a:tr>
              <a:tr h="596223">
                <a:tc>
                  <a:txBody>
                    <a:bodyPr/>
                    <a:lstStyle/>
                    <a:p>
                      <a:r>
                        <a:rPr lang="en-US" dirty="0"/>
                        <a:t>Construction</a:t>
                      </a:r>
                    </a:p>
                    <a:p>
                      <a:r>
                        <a:rPr lang="en-US" dirty="0"/>
                        <a:t>Landscaping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591,294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87,701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59149"/>
                  </a:ext>
                </a:extLst>
              </a:tr>
              <a:tr h="662470">
                <a:tc>
                  <a:txBody>
                    <a:bodyPr/>
                    <a:lstStyle/>
                    <a:p>
                      <a:r>
                        <a:rPr lang="en-US" dirty="0"/>
                        <a:t>Restaurant</a:t>
                      </a:r>
                    </a:p>
                    <a:p>
                      <a:r>
                        <a:rPr lang="en-US" dirty="0"/>
                        <a:t>Warehouse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494,854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79,229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895248"/>
                  </a:ext>
                </a:extLst>
              </a:tr>
              <a:tr h="794964">
                <a:tc>
                  <a:txBody>
                    <a:bodyPr/>
                    <a:lstStyle/>
                    <a:p>
                      <a:r>
                        <a:rPr lang="en-US" dirty="0"/>
                        <a:t>Healthcare</a:t>
                      </a:r>
                    </a:p>
                    <a:p>
                      <a:r>
                        <a:rPr lang="en-US" dirty="0"/>
                        <a:t>Garment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382,418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70,007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913361"/>
                  </a:ext>
                </a:extLst>
              </a:tr>
              <a:tr h="662470">
                <a:tc>
                  <a:txBody>
                    <a:bodyPr/>
                    <a:lstStyle/>
                    <a:p>
                      <a:r>
                        <a:rPr lang="en-US" dirty="0"/>
                        <a:t>Agriculture</a:t>
                      </a:r>
                    </a:p>
                    <a:p>
                      <a:r>
                        <a:rPr lang="en-US" dirty="0"/>
                        <a:t>Janitorial</a:t>
                      </a:r>
                    </a:p>
                    <a:p>
                      <a:r>
                        <a:rPr lang="en-US" dirty="0"/>
                        <a:t>Car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369,778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59,677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1,995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813112"/>
                  </a:ext>
                </a:extLst>
              </a:tr>
              <a:tr h="655808">
                <a:tc>
                  <a:txBody>
                    <a:bodyPr/>
                    <a:lstStyle/>
                    <a:p>
                      <a:r>
                        <a:rPr lang="en-US" dirty="0"/>
                        <a:t>Website Visitors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52,394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36,843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517855"/>
                  </a:ext>
                </a:extLst>
              </a:tr>
              <a:tr h="732297">
                <a:tc>
                  <a:txBody>
                    <a:bodyPr/>
                    <a:lstStyle/>
                    <a:p>
                      <a:r>
                        <a:rPr lang="en-US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1,890,738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259,771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9,368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47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Wage Theft Social Media</a:t>
            </a:r>
            <a:br>
              <a:rPr lang="en-US" sz="2400" dirty="0"/>
            </a:br>
            <a:r>
              <a:rPr lang="en-US" sz="2000" b="1" dirty="0"/>
              <a:t>Results by Market</a:t>
            </a:r>
          </a:p>
        </p:txBody>
      </p:sp>
      <p:pic>
        <p:nvPicPr>
          <p:cNvPr id="5" name="Picture 4" descr="MOB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96000"/>
            <a:ext cx="4059601" cy="48154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92609"/>
              </p:ext>
            </p:extLst>
          </p:nvPr>
        </p:nvGraphicFramePr>
        <p:xfrm>
          <a:off x="228600" y="1371600"/>
          <a:ext cx="8686800" cy="212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055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5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05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729896-DFC8-417F-9082-03BAD22DF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01266"/>
              </p:ext>
            </p:extLst>
          </p:nvPr>
        </p:nvGraphicFramePr>
        <p:xfrm>
          <a:off x="228600" y="1039909"/>
          <a:ext cx="8686800" cy="44195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1065352589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65081538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992775793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634971752"/>
                    </a:ext>
                  </a:extLst>
                </a:gridCol>
              </a:tblGrid>
              <a:tr h="631371"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Impressions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 CPC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Link Clicks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660025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dirty="0"/>
                        <a:t>Fresno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468,069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348115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dirty="0"/>
                        <a:t>Bakersfield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212,903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232690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dirty="0"/>
                        <a:t>Inland Empire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550,018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2,519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110197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dirty="0"/>
                        <a:t>Sacramento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212,072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40297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dirty="0"/>
                        <a:t>San Diego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447,676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2,374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495550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r>
                        <a:rPr lang="en-US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1,890,738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$1.60 (average)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9,368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513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30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/>
              <a:t>Wage Theft Social Media</a:t>
            </a:r>
            <a:br>
              <a:rPr lang="en-US" sz="2400" dirty="0"/>
            </a:br>
            <a:r>
              <a:rPr lang="en-US" sz="2000" b="1" dirty="0"/>
              <a:t>Results by Language</a:t>
            </a:r>
          </a:p>
        </p:txBody>
      </p:sp>
      <p:pic>
        <p:nvPicPr>
          <p:cNvPr id="5" name="Picture 4" descr="MOB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96000"/>
            <a:ext cx="4059601" cy="48154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35003"/>
              </p:ext>
            </p:extLst>
          </p:nvPr>
        </p:nvGraphicFramePr>
        <p:xfrm>
          <a:off x="228600" y="2133600"/>
          <a:ext cx="8686800" cy="212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055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5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055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33CC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EF8ED5-083C-4EA1-9237-13BD95A27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47341"/>
              </p:ext>
            </p:extLst>
          </p:nvPr>
        </p:nvGraphicFramePr>
        <p:xfrm>
          <a:off x="228600" y="1367118"/>
          <a:ext cx="8686800" cy="32945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4529385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271969776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90581221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31236122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3813363057"/>
                    </a:ext>
                  </a:extLst>
                </a:gridCol>
              </a:tblGrid>
              <a:tr h="8236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 Clicks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697046"/>
                  </a:ext>
                </a:extLst>
              </a:tr>
              <a:tr h="823647"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1,067,886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155,033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64578"/>
                  </a:ext>
                </a:extLst>
              </a:tr>
              <a:tr h="823647">
                <a:tc>
                  <a:txBody>
                    <a:bodyPr/>
                    <a:lstStyle/>
                    <a:p>
                      <a:r>
                        <a:rPr lang="en-US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822,852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3,869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93354"/>
                  </a:ext>
                </a:extLst>
              </a:tr>
              <a:tr h="823647">
                <a:tc>
                  <a:txBody>
                    <a:bodyPr/>
                    <a:lstStyle/>
                    <a:p>
                      <a:r>
                        <a:rPr lang="en-US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1,890,738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259,771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6.26 (average)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9,368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324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r>
              <a:rPr lang="en-US" sz="2400" b="1" dirty="0"/>
              <a:t>Wage Theft Social Media</a:t>
            </a:r>
            <a:br>
              <a:rPr lang="en-US" sz="2400" dirty="0"/>
            </a:br>
            <a:r>
              <a:rPr lang="en-US" sz="2000" b="1" dirty="0"/>
              <a:t>Target Markets </a:t>
            </a:r>
            <a:br>
              <a:rPr lang="en-US" sz="2000" b="1" dirty="0"/>
            </a:br>
            <a:endParaRPr lang="en-US" sz="2000" b="1" dirty="0"/>
          </a:p>
        </p:txBody>
      </p:sp>
      <p:pic>
        <p:nvPicPr>
          <p:cNvPr id="5" name="Picture 4" descr="MOB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96000"/>
            <a:ext cx="4059601" cy="4815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24600" y="1295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7F522A-29E3-4934-A39D-CC5265A75016}"/>
              </a:ext>
            </a:extLst>
          </p:cNvPr>
          <p:cNvSpPr txBox="1"/>
          <p:nvPr/>
        </p:nvSpPr>
        <p:spPr>
          <a:xfrm>
            <a:off x="1828800" y="1618565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Fresno</a:t>
            </a:r>
          </a:p>
          <a:p>
            <a:pPr algn="ctr"/>
            <a:r>
              <a:rPr lang="en-US" sz="2800" dirty="0"/>
              <a:t>Bakersfield</a:t>
            </a:r>
          </a:p>
          <a:p>
            <a:pPr algn="ctr"/>
            <a:r>
              <a:rPr lang="en-US" sz="2800" dirty="0"/>
              <a:t>Inland Empire</a:t>
            </a:r>
          </a:p>
          <a:p>
            <a:pPr algn="ctr"/>
            <a:r>
              <a:rPr lang="en-US" sz="2800" dirty="0"/>
              <a:t>Sacramento</a:t>
            </a:r>
          </a:p>
          <a:p>
            <a:pPr algn="ctr"/>
            <a:r>
              <a:rPr lang="en-US" sz="2800" dirty="0"/>
              <a:t>San Diego</a:t>
            </a:r>
          </a:p>
        </p:txBody>
      </p:sp>
    </p:spTree>
    <p:extLst>
      <p:ext uri="{BB962C8B-B14F-4D97-AF65-F5344CB8AC3E}">
        <p14:creationId xmlns:p14="http://schemas.microsoft.com/office/powerpoint/2010/main" val="2000124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194</Words>
  <Application>Microsoft Macintosh PowerPoint</Application>
  <PresentationFormat>On-screen Show (4:3)</PresentationFormat>
  <Paragraphs>113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Social Media Report  November 2018 – July 2019 </vt:lpstr>
      <vt:lpstr>Wage Theft Social Media Overview Paid social November 2018 – July 2019</vt:lpstr>
      <vt:lpstr>Wage Theft Social Media Results by Industry</vt:lpstr>
      <vt:lpstr>Wage Theft Social Media Results by Market</vt:lpstr>
      <vt:lpstr>Wage Theft Social Media Results by Language</vt:lpstr>
      <vt:lpstr>Wage Theft Social Media Target Markets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Monthly Report December 2016</dc:title>
  <dc:creator>stephanie.susa</dc:creator>
  <cp:lastModifiedBy>Robert Howery</cp:lastModifiedBy>
  <cp:revision>138</cp:revision>
  <dcterms:created xsi:type="dcterms:W3CDTF">2017-01-31T16:36:37Z</dcterms:created>
  <dcterms:modified xsi:type="dcterms:W3CDTF">2020-10-26T19:24:00Z</dcterms:modified>
</cp:coreProperties>
</file>